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35"/>
    </p:embeddedFont>
    <p:embeddedFont>
      <p:font typeface="Bahiana" pitchFamily="2" charset="77"/>
      <p:regular r:id="rId36"/>
    </p:embeddedFont>
    <p:embeddedFont>
      <p:font typeface="Fira Sans Extra Condensed Medium" panose="020B0503050000020004" pitchFamily="34" charset="0"/>
      <p:regular r:id="rId37"/>
      <p:bold r:id="rId38"/>
      <p:italic r:id="rId39"/>
      <p:boldItalic r:id="rId40"/>
    </p:embeddedFont>
    <p:embeddedFont>
      <p:font typeface="Proxima Nova" panose="02000506030000020004" pitchFamily="2" charset="0"/>
      <p:regular r:id="rId41"/>
      <p:bold r:id="rId42"/>
      <p:italic r:id="rId43"/>
      <p:boldItalic r:id="rId44"/>
    </p:embeddedFont>
    <p:embeddedFont>
      <p:font typeface="Roboto Slab Regular" pitchFamily="2" charset="0"/>
      <p:regular r:id="rId45"/>
      <p:bold r:id="rId46"/>
    </p:embeddedFont>
    <p:embeddedFont>
      <p:font typeface="Saira Semi Condensed" pitchFamily="2" charset="77"/>
      <p:regular r:id="rId47"/>
      <p:bold r:id="rId48"/>
    </p:embeddedFont>
    <p:embeddedFont>
      <p:font typeface="Saira SemiCondensed Medium" pitchFamily="2" charset="77"/>
      <p:regular r:id="rId49"/>
      <p:bold r:id="rId50"/>
    </p:embeddedFont>
    <p:embeddedFont>
      <p:font typeface="Saira SemiCondensed SemiBold" pitchFamily="2" charset="7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 snapToGrid="0" snapToObjects="1">
      <p:cViewPr varScale="1">
        <p:scale>
          <a:sx n="125" d="100"/>
          <a:sy n="125" d="100"/>
        </p:scale>
        <p:origin x="7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14ab38a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14ab38a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3e1b7d2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3e1b7d2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53e1b7d2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53e1b7d2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78fc83f88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78fc83f88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8fc83f88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78fc83f88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2ecf466c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2ecf466c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53e1b7d2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53e1b7d2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53e1b7d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53e1b7d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8fc83f88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8fc83f88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78fc83f88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78fc83f88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78fc83f88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78fc83f88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9e47cdf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9e47cdf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78fc83f88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78fc83f88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78fc83f88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78fc83f88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78fc83f88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78fc83f88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78fc83f88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78fc83f88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d56c9061_0_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bd56c9061_0_1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bd56c9061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bd56c9061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9e47cdf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9e47cdf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151a30e99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151a30e99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33af11fc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33af11fc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9e47cd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79e47cd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7785941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7785941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78fc83f8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78fc83f8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7785941f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7785941f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78fc83f8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78fc83f8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6700"/>
            <a:ext cx="9160791" cy="5437901"/>
            <a:chOff x="0" y="-6700"/>
            <a:chExt cx="9160791" cy="543790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3">
              <a:alphaModFix/>
            </a:blip>
            <a:srcRect l="46584" t="465" r="465" b="48942"/>
            <a:stretch/>
          </p:blipFill>
          <p:spPr>
            <a:xfrm rot="-10799997">
              <a:off x="7605366" y="-6700"/>
              <a:ext cx="1555425" cy="148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 flipH="1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 flipH="1">
              <a:off x="6848788" y="4362200"/>
              <a:ext cx="339425" cy="3387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17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 flipH="1">
              <a:off x="2388003" y="3263743"/>
              <a:ext cx="1666876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10799995" flipH="1">
              <a:off x="0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2" name="Google Shape;22;p2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name="adj1" fmla="val 5799"/>
                <a:gd name="adj2" fmla="val 62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1"/>
          <p:cNvGrpSpPr/>
          <p:nvPr/>
        </p:nvGrpSpPr>
        <p:grpSpPr>
          <a:xfrm>
            <a:off x="3191976" y="994475"/>
            <a:ext cx="4459974" cy="4180875"/>
            <a:chOff x="3191976" y="994475"/>
            <a:chExt cx="4459974" cy="4180875"/>
          </a:xfrm>
        </p:grpSpPr>
        <p:pic>
          <p:nvPicPr>
            <p:cNvPr id="77" name="Google Shape;77;p11"/>
            <p:cNvPicPr preferRelativeResize="0"/>
            <p:nvPr/>
          </p:nvPicPr>
          <p:blipFill rotWithShape="1">
            <a:blip r:embed="rId3">
              <a:alphaModFix/>
            </a:blip>
            <a:srcRect b="50958"/>
            <a:stretch/>
          </p:blipFill>
          <p:spPr>
            <a:xfrm rot="-8" flipH="1">
              <a:off x="3191976" y="3826603"/>
              <a:ext cx="2755699" cy="1348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1"/>
            <p:cNvSpPr/>
            <p:nvPr/>
          </p:nvSpPr>
          <p:spPr>
            <a:xfrm>
              <a:off x="6966150" y="994475"/>
              <a:ext cx="685800" cy="6858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" name="Google Shape;7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7079123" y="1107926"/>
              <a:ext cx="459788" cy="458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1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 idx="2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3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ctrTitle" idx="4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5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ctrTitle" idx="6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7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2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flipH="1">
            <a:off x="3740700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48092" b="42614"/>
          <a:stretch/>
        </p:blipFill>
        <p:spPr>
          <a:xfrm rot="-5" flipH="1">
            <a:off x="5489724" y="1101053"/>
            <a:ext cx="3661625" cy="403987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/>
          <p:nvPr/>
        </p:nvSpPr>
        <p:spPr>
          <a:xfrm rot="10800000" flipH="1">
            <a:off x="6050750" y="223424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222000" y="395424"/>
            <a:ext cx="696975" cy="6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rabicPeriod"/>
              <a:defRPr>
                <a:solidFill>
                  <a:schemeClr val="accent2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 Regular"/>
              <a:buAutoNum type="alphaLcPeriod"/>
              <a:defRPr>
                <a:solidFill>
                  <a:schemeClr val="accent2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 Regular"/>
              <a:buAutoNum type="romanLcPeriod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l="46360" b="48586"/>
          <a:stretch/>
        </p:blipFill>
        <p:spPr>
          <a:xfrm rot="10799997" flipH="1">
            <a:off x="-24625" y="-22049"/>
            <a:ext cx="1582375" cy="1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2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3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4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5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6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48092" b="42614"/>
          <a:stretch/>
        </p:blipFill>
        <p:spPr>
          <a:xfrm rot="4">
            <a:off x="0" y="2981275"/>
            <a:ext cx="1957426" cy="215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hasCustomPrompt="1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2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 idx="3" hasCustomPrompt="1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7" name="Google Shape;127;p19"/>
          <p:cNvGrpSpPr/>
          <p:nvPr/>
        </p:nvGrpSpPr>
        <p:grpSpPr>
          <a:xfrm>
            <a:off x="-333525" y="155802"/>
            <a:ext cx="8866063" cy="5321373"/>
            <a:chOff x="-333525" y="155802"/>
            <a:chExt cx="8866063" cy="5321373"/>
          </a:xfrm>
        </p:grpSpPr>
        <p:sp>
          <p:nvSpPr>
            <p:cNvPr id="128" name="Google Shape;128;p19"/>
            <p:cNvSpPr/>
            <p:nvPr/>
          </p:nvSpPr>
          <p:spPr>
            <a:xfrm rot="10800000">
              <a:off x="-333525" y="2317575"/>
              <a:ext cx="3159600" cy="31596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" name="Google Shape;12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8283" y="328447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9"/>
            <p:cNvSpPr/>
            <p:nvPr/>
          </p:nvSpPr>
          <p:spPr>
            <a:xfrm>
              <a:off x="5338563" y="155802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" name="Google Shape;131;p19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>
              <a:off x="5669750" y="506900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9"/>
            <p:cNvSpPr/>
            <p:nvPr/>
          </p:nvSpPr>
          <p:spPr>
            <a:xfrm>
              <a:off x="7861738" y="3885051"/>
              <a:ext cx="670800" cy="6708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3" name="Google Shape;133;p19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>
              <a:off x="8067043" y="4102698"/>
              <a:ext cx="250178" cy="249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0"/>
          <p:cNvGrpSpPr/>
          <p:nvPr/>
        </p:nvGrpSpPr>
        <p:grpSpPr>
          <a:xfrm>
            <a:off x="118950" y="-599425"/>
            <a:ext cx="9032400" cy="5850324"/>
            <a:chOff x="118950" y="-599425"/>
            <a:chExt cx="9032400" cy="5850324"/>
          </a:xfrm>
        </p:grpSpPr>
        <p:sp>
          <p:nvSpPr>
            <p:cNvPr id="136" name="Google Shape;136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8" name="Google Shape;138;p20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0"/>
            <p:cNvPicPr preferRelativeResize="0"/>
            <p:nvPr/>
          </p:nvPicPr>
          <p:blipFill rotWithShape="1">
            <a:blip r:embed="rId5">
              <a:alphaModFix/>
            </a:blip>
            <a:srcRect l="48092" b="42614"/>
            <a:stretch/>
          </p:blipFill>
          <p:spPr>
            <a:xfrm rot="-4" flipH="1">
              <a:off x="7016750" y="2785797"/>
              <a:ext cx="2134600" cy="2355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>
            <a:off x="-7348" y="0"/>
            <a:ext cx="6102836" cy="5180550"/>
            <a:chOff x="-7348" y="0"/>
            <a:chExt cx="6102836" cy="5180550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10799995" flipH="1">
              <a:off x="-7348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" name="Google Shape;34;p3"/>
            <p:cNvPicPr preferRelativeResize="0"/>
            <p:nvPr/>
          </p:nvPicPr>
          <p:blipFill rotWithShape="1">
            <a:blip r:embed="rId4">
              <a:alphaModFix/>
            </a:blip>
            <a:srcRect b="10"/>
            <a:stretch/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2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3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4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5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6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7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8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66" name="Google Shape;166;p23"/>
          <p:cNvGrpSpPr/>
          <p:nvPr/>
        </p:nvGrpSpPr>
        <p:grpSpPr>
          <a:xfrm>
            <a:off x="0" y="2"/>
            <a:ext cx="9144000" cy="5140923"/>
            <a:chOff x="0" y="2"/>
            <a:chExt cx="9144000" cy="5140923"/>
          </a:xfrm>
        </p:grpSpPr>
        <p:pic>
          <p:nvPicPr>
            <p:cNvPr id="167" name="Google Shape;167;p23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-10799995">
              <a:off x="6815525" y="4"/>
              <a:ext cx="2328475" cy="2569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3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5">
              <a:off x="0" y="3402024"/>
              <a:ext cx="1576074" cy="173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l="48092" b="42614"/>
          <a:stretch/>
        </p:blipFill>
        <p:spPr>
          <a:xfrm rot="10799995" flipH="1">
            <a:off x="-1400" y="4"/>
            <a:ext cx="2328475" cy="25690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400" i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77" name="Google Shape;177;p25"/>
          <p:cNvGrpSpPr/>
          <p:nvPr/>
        </p:nvGrpSpPr>
        <p:grpSpPr>
          <a:xfrm>
            <a:off x="5671900" y="1348050"/>
            <a:ext cx="2249100" cy="2249100"/>
            <a:chOff x="5671900" y="1348050"/>
            <a:chExt cx="2249100" cy="2249100"/>
          </a:xfrm>
        </p:grpSpPr>
        <p:sp>
          <p:nvSpPr>
            <p:cNvPr id="178" name="Google Shape;178;p25"/>
            <p:cNvSpPr/>
            <p:nvPr/>
          </p:nvSpPr>
          <p:spPr>
            <a:xfrm rot="10800000">
              <a:off x="5671900" y="1348050"/>
              <a:ext cx="2249100" cy="22491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" name="Google Shape;179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24558" y="18479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25"/>
          <p:cNvGrpSpPr/>
          <p:nvPr/>
        </p:nvGrpSpPr>
        <p:grpSpPr>
          <a:xfrm>
            <a:off x="372465" y="4263203"/>
            <a:ext cx="566839" cy="566839"/>
            <a:chOff x="372465" y="4263203"/>
            <a:chExt cx="566839" cy="566839"/>
          </a:xfrm>
        </p:grpSpPr>
        <p:sp>
          <p:nvSpPr>
            <p:cNvPr id="181" name="Google Shape;181;p25"/>
            <p:cNvSpPr/>
            <p:nvPr/>
          </p:nvSpPr>
          <p:spPr>
            <a:xfrm>
              <a:off x="372465" y="4263203"/>
              <a:ext cx="566839" cy="566839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465848" y="4356981"/>
              <a:ext cx="380060" cy="3792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5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1407825" y="2"/>
            <a:ext cx="7745625" cy="5052028"/>
            <a:chOff x="1407825" y="2"/>
            <a:chExt cx="7745625" cy="5052028"/>
          </a:xfrm>
        </p:grpSpPr>
        <p:sp>
          <p:nvSpPr>
            <p:cNvPr id="186" name="Google Shape;186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26"/>
            <p:cNvGrpSpPr/>
            <p:nvPr/>
          </p:nvGrpSpPr>
          <p:grpSpPr>
            <a:xfrm flipH="1">
              <a:off x="5485400" y="2"/>
              <a:ext cx="3668050" cy="4046950"/>
              <a:chOff x="-7354" y="-7346"/>
              <a:chExt cx="3668050" cy="4046950"/>
            </a:xfrm>
          </p:grpSpPr>
          <p:sp>
            <p:nvSpPr>
              <p:cNvPr id="188" name="Google Shape;188;p26"/>
              <p:cNvSpPr/>
              <p:nvPr/>
            </p:nvSpPr>
            <p:spPr>
              <a:xfrm flipH="1">
                <a:off x="1486612" y="2400300"/>
                <a:ext cx="1039500" cy="1039500"/>
              </a:xfrm>
              <a:prstGeom prst="ellipse">
                <a:avLst/>
              </a:prstGeom>
              <a:gradFill>
                <a:gsLst>
                  <a:gs pos="0">
                    <a:srgbClr val="00151F">
                      <a:alpha val="42745"/>
                    </a:srgbClr>
                  </a:gs>
                  <a:gs pos="58999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89" name="Google Shape;189;p26"/>
              <p:cNvPicPr preferRelativeResize="0"/>
              <p:nvPr/>
            </p:nvPicPr>
            <p:blipFill rotWithShape="1">
              <a:blip r:embed="rId3">
                <a:alphaModFix/>
              </a:blip>
              <a:srcRect l="48092" b="42614"/>
              <a:stretch/>
            </p:blipFill>
            <p:spPr>
              <a:xfrm rot="10799995" flipH="1">
                <a:off x="-7354" y="-7344"/>
                <a:ext cx="3668050" cy="40469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0" name="Google Shape;190;p26"/>
            <p:cNvSpPr/>
            <p:nvPr/>
          </p:nvSpPr>
          <p:spPr>
            <a:xfrm>
              <a:off x="1407825" y="102225"/>
              <a:ext cx="1702500" cy="17025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91;p26"/>
            <p:cNvPicPr preferRelativeResize="0"/>
            <p:nvPr/>
          </p:nvPicPr>
          <p:blipFill rotWithShape="1">
            <a:blip r:embed="rId4">
              <a:alphaModFix/>
            </a:blip>
            <a:srcRect r="10"/>
            <a:stretch/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6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 rot="10800000">
              <a:off x="4845466" y="3028159"/>
              <a:ext cx="2028115" cy="2023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6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/>
              </a:rPr>
              <a:t>Freepik</a:t>
            </a:r>
            <a:endParaRPr sz="10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4520425" y="4229100"/>
            <a:ext cx="791100" cy="791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4746275" y="0"/>
            <a:ext cx="4405748" cy="4794025"/>
            <a:chOff x="4746275" y="0"/>
            <a:chExt cx="4405748" cy="4794025"/>
          </a:xfrm>
        </p:grpSpPr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 r="10"/>
            <a:stretch/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4">
              <a:alphaModFix/>
            </a:blip>
            <a:srcRect l="48092" b="42614"/>
            <a:stretch/>
          </p:blipFill>
          <p:spPr>
            <a:xfrm rot="-10799995">
              <a:off x="5490398" y="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1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-8500" y="254549"/>
            <a:ext cx="6218726" cy="4886376"/>
            <a:chOff x="-8500" y="254549"/>
            <a:chExt cx="6218726" cy="4886376"/>
          </a:xfrm>
        </p:grpSpPr>
        <p:pic>
          <p:nvPicPr>
            <p:cNvPr id="57" name="Google Shape;57;p7"/>
            <p:cNvPicPr preferRelativeResize="0"/>
            <p:nvPr/>
          </p:nvPicPr>
          <p:blipFill rotWithShape="1">
            <a:blip r:embed="rId3">
              <a:alphaModFix/>
            </a:blip>
            <a:srcRect l="48092" b="42614"/>
            <a:stretch/>
          </p:blipFill>
          <p:spPr>
            <a:xfrm rot="5">
              <a:off x="-8500" y="1101053"/>
              <a:ext cx="3661625" cy="403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3252" y="254549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l="48092" b="42614"/>
          <a:stretch/>
        </p:blipFill>
        <p:spPr>
          <a:xfrm rot="4">
            <a:off x="-1152" y="2785805"/>
            <a:ext cx="2134600" cy="235511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9"/>
          <p:cNvGrpSpPr/>
          <p:nvPr/>
        </p:nvGrpSpPr>
        <p:grpSpPr>
          <a:xfrm>
            <a:off x="4377974" y="-446001"/>
            <a:ext cx="4773374" cy="5586926"/>
            <a:chOff x="4377974" y="-446001"/>
            <a:chExt cx="4773374" cy="5586926"/>
          </a:xfrm>
        </p:grpSpPr>
        <p:sp>
          <p:nvSpPr>
            <p:cNvPr id="64" name="Google Shape;64;p9"/>
            <p:cNvSpPr/>
            <p:nvPr/>
          </p:nvSpPr>
          <p:spPr>
            <a:xfrm rot="10800000">
              <a:off x="4377974" y="-446001"/>
              <a:ext cx="2808600" cy="28086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10800000">
              <a:off x="7226701" y="823199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" name="Google Shape;66;p9"/>
            <p:cNvPicPr preferRelativeResize="0"/>
            <p:nvPr/>
          </p:nvPicPr>
          <p:blipFill rotWithShape="1">
            <a:blip r:embed="rId3">
              <a:alphaModFix/>
            </a:blip>
            <a:srcRect b="10"/>
            <a:stretch/>
          </p:blipFill>
          <p:spPr>
            <a:xfrm>
              <a:off x="7574039" y="1151477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 rotWithShape="1">
            <a:blip r:embed="rId5">
              <a:alphaModFix/>
            </a:blip>
            <a:srcRect l="48092" b="42614"/>
            <a:stretch/>
          </p:blipFill>
          <p:spPr>
            <a:xfrm rot="-4" flipH="1">
              <a:off x="7193922" y="2981277"/>
              <a:ext cx="1957426" cy="2159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l="48092" b="42614"/>
          <a:stretch/>
        </p:blipFill>
        <p:spPr>
          <a:xfrm rot="-5" flipH="1">
            <a:off x="7575275" y="3402024"/>
            <a:ext cx="1576074" cy="1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aira SemiCondensed Medium"/>
              <a:buNone/>
              <a:defRPr sz="48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who.int/emergencies/diseases/novel-coronavirus-2019/situation-reports" TargetMode="External"/><Relationship Id="rId4" Type="http://schemas.openxmlformats.org/officeDocument/2006/relationships/hyperlink" Target="http://www.kaggle.com/smid80/coronavirus-covid19-tweets/data#2020-03-12%20Coronavirus%2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 flipH="1">
            <a:off x="4357725" y="2840425"/>
            <a:ext cx="43800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BAN 675</a:t>
            </a:r>
            <a:endParaRPr sz="1800" b="1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Christina B.</a:t>
            </a:r>
            <a:endParaRPr dirty="0"/>
          </a:p>
        </p:txBody>
      </p:sp>
      <p:sp>
        <p:nvSpPr>
          <p:cNvPr id="204" name="Google Shape;204;p29"/>
          <p:cNvSpPr txBox="1">
            <a:spLocks noGrp="1"/>
          </p:cNvSpPr>
          <p:nvPr>
            <p:ph type="ctrTitle"/>
          </p:nvPr>
        </p:nvSpPr>
        <p:spPr>
          <a:xfrm flipH="1">
            <a:off x="4403722" y="1758325"/>
            <a:ext cx="4603800" cy="10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COVID-19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Twitter &amp; WHO</a:t>
            </a:r>
            <a:endParaRPr sz="3600"/>
          </a:p>
        </p:txBody>
      </p:sp>
      <p:grpSp>
        <p:nvGrpSpPr>
          <p:cNvPr id="205" name="Google Shape;205;p29"/>
          <p:cNvGrpSpPr/>
          <p:nvPr/>
        </p:nvGrpSpPr>
        <p:grpSpPr>
          <a:xfrm>
            <a:off x="466493" y="3999788"/>
            <a:ext cx="1009629" cy="854056"/>
            <a:chOff x="4201447" y="3817349"/>
            <a:chExt cx="346024" cy="345674"/>
          </a:xfrm>
        </p:grpSpPr>
        <p:sp>
          <p:nvSpPr>
            <p:cNvPr id="206" name="Google Shape;206;p2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WHO Reports</a:t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2959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Support and preparation for needed supplies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133125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Support for supplies such as gloves and masks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6228175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#2: Continued OSL (operation support and logistics)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295950" y="1786163"/>
            <a:ext cx="24870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133125" y="1786175"/>
            <a:ext cx="26454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6228175" y="1786175"/>
            <a:ext cx="26454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50" y="1786175"/>
            <a:ext cx="2487000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123" y="1786098"/>
            <a:ext cx="2645400" cy="14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170" y="1786173"/>
            <a:ext cx="2645403" cy="14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ctrTitle"/>
          </p:nvPr>
        </p:nvSpPr>
        <p:spPr>
          <a:xfrm>
            <a:off x="302150" y="203125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and Sentiment on WHO Reports</a:t>
            </a:r>
            <a:endParaRPr/>
          </a:p>
        </p:txBody>
      </p:sp>
      <p:sp>
        <p:nvSpPr>
          <p:cNvPr id="305" name="Google Shape;305;p39"/>
          <p:cNvSpPr txBox="1"/>
          <p:nvPr/>
        </p:nvSpPr>
        <p:spPr>
          <a:xfrm>
            <a:off x="5639250" y="1189825"/>
            <a:ext cx="3185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Word Included: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‘continues’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‘support’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‘supply’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‘global’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‘masks’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Information on COVID-19 cases and global support and supply needs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957700" y="876825"/>
            <a:ext cx="4200600" cy="38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450" y="926175"/>
            <a:ext cx="3866165" cy="36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ctrTitle"/>
          </p:nvPr>
        </p:nvSpPr>
        <p:spPr>
          <a:xfrm>
            <a:off x="213750" y="86750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and Sentiment on WHO Reports</a:t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309850" y="4313100"/>
            <a:ext cx="77775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Support is available in countries of outbreak. The word emergency has negative connotations, but stresses the level of importance the virus should be held to.</a:t>
            </a:r>
            <a:endParaRPr sz="15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4" name="Google Shape;314;p40"/>
          <p:cNvSpPr/>
          <p:nvPr/>
        </p:nvSpPr>
        <p:spPr>
          <a:xfrm>
            <a:off x="309850" y="651900"/>
            <a:ext cx="4200600" cy="3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50" y="680450"/>
            <a:ext cx="4116650" cy="33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/>
          <p:nvPr/>
        </p:nvSpPr>
        <p:spPr>
          <a:xfrm>
            <a:off x="4729650" y="651900"/>
            <a:ext cx="4200600" cy="3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650" y="691849"/>
            <a:ext cx="4003200" cy="335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was declared a pandemic.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states initiate lockdown.</a:t>
            </a:r>
            <a:endParaRPr/>
          </a:p>
        </p:txBody>
      </p:sp>
      <p:sp>
        <p:nvSpPr>
          <p:cNvPr id="323" name="Google Shape;323;p41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March 19th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6256638" y="1664475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3267000" y="1664475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March 19 Tweets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9712" y="1739019"/>
            <a:ext cx="2811775" cy="158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9360" y="1739025"/>
            <a:ext cx="2811765" cy="15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/>
          <p:nvPr/>
        </p:nvSpPr>
        <p:spPr>
          <a:xfrm>
            <a:off x="314650" y="1664475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363" y="1739025"/>
            <a:ext cx="2811765" cy="15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3098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Regions with largest impacts of the virus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326700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Twitter users were tweeting about Trump and the fear people were experiencing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62241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#2: Twitter users were tweeting about the effects of the coronavirus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ctrTitle"/>
          </p:nvPr>
        </p:nvSpPr>
        <p:spPr>
          <a:xfrm>
            <a:off x="277375" y="351850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on March 19 Tweets</a:t>
            </a:r>
            <a:endParaRPr/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463" y="995775"/>
            <a:ext cx="423862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/>
        </p:nvSpPr>
        <p:spPr>
          <a:xfrm>
            <a:off x="5639250" y="1189825"/>
            <a:ext cx="3185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Word Included: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‘safe’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‘support’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‘care’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‘thank’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sense of safety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protecting health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showing appreciation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ctrTitle"/>
          </p:nvPr>
        </p:nvSpPr>
        <p:spPr>
          <a:xfrm>
            <a:off x="272675" y="79200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and Sentiment on March 19 Tweets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550" y="648725"/>
            <a:ext cx="42386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648725"/>
            <a:ext cx="42386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/>
        </p:nvSpPr>
        <p:spPr>
          <a:xfrm>
            <a:off x="272675" y="4366750"/>
            <a:ext cx="40653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people are concerned for their health and safety but are also appreciative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4750550" y="4366750"/>
            <a:ext cx="4393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Note: ‘health’, ‘safe’, and ‘good’ were more frequently tweeted than words such as ‘crisis’, ‘outbreak’, and ‘fight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WHO Report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1708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Investigations on the infections and newly affected areas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326700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New records on the number of growing cases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63631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#2: Updated protocols and identifying antibodies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50" y="1786127"/>
            <a:ext cx="2645375" cy="149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125" y="1786102"/>
            <a:ext cx="2645375" cy="1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175" y="1786112"/>
            <a:ext cx="2645375" cy="149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ctrTitle"/>
          </p:nvPr>
        </p:nvSpPr>
        <p:spPr>
          <a:xfrm>
            <a:off x="302150" y="203125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on WHO Report</a:t>
            </a:r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5639250" y="1189825"/>
            <a:ext cx="3185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Word Included: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‘protocol’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‘infection’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different regions such as ‘african’, ‘eastern’, and ‘mediterranean’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Informational and statistical data on Covid-19 cases in different areas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Change in protocol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50" y="832975"/>
            <a:ext cx="420052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Lockdowns are extended nationwide.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March 30th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1083275" y="908575"/>
            <a:ext cx="797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WHO declares the coronavirus outbreak a pandemic</a:t>
            </a:r>
            <a:endParaRPr sz="100"/>
          </a:p>
        </p:txBody>
      </p:sp>
      <p:sp>
        <p:nvSpPr>
          <p:cNvPr id="213" name="Google Shape;213;p30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675" y="1354800"/>
            <a:ext cx="2987476" cy="31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600" y="1354800"/>
            <a:ext cx="3089051" cy="30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/>
          <p:nvPr/>
        </p:nvSpPr>
        <p:spPr>
          <a:xfrm>
            <a:off x="7028750" y="835575"/>
            <a:ext cx="2024946" cy="3274992"/>
          </a:xfrm>
          <a:prstGeom prst="irregularSeal1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700k confirmed cases worldwide March 30th,2020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645800" y="4563925"/>
            <a:ext cx="7703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Source : https://ourworldindata.org/covid-cases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/>
          <p:nvPr/>
        </p:nvSpPr>
        <p:spPr>
          <a:xfrm>
            <a:off x="6256638" y="1664475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8"/>
          <p:cNvSpPr/>
          <p:nvPr/>
        </p:nvSpPr>
        <p:spPr>
          <a:xfrm>
            <a:off x="3267000" y="1664475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8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March 30 Tweets</a:t>
            </a:r>
            <a:endParaRPr/>
          </a:p>
        </p:txBody>
      </p:sp>
      <p:sp>
        <p:nvSpPr>
          <p:cNvPr id="385" name="Google Shape;385;p48"/>
          <p:cNvSpPr/>
          <p:nvPr/>
        </p:nvSpPr>
        <p:spPr>
          <a:xfrm>
            <a:off x="265100" y="1664375"/>
            <a:ext cx="2786700" cy="169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"/>
          <p:cNvSpPr txBox="1"/>
          <p:nvPr/>
        </p:nvSpPr>
        <p:spPr>
          <a:xfrm>
            <a:off x="3098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Tweets surrounding COVID-19 is focused on politics and pandemic support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326700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Tweets surrounding the need for aid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62241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#2: Tweets surrounding isolation in forms of quarantine and stay at home orders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4">
            <a:alphaModFix/>
          </a:blip>
          <a:srcRect l="8795" r="12883" b="5731"/>
          <a:stretch/>
        </p:blipFill>
        <p:spPr>
          <a:xfrm>
            <a:off x="309850" y="1762925"/>
            <a:ext cx="2737200" cy="16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000" y="1664375"/>
            <a:ext cx="2737200" cy="16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650" y="1697725"/>
            <a:ext cx="2737200" cy="16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subTitle" idx="1"/>
          </p:nvPr>
        </p:nvSpPr>
        <p:spPr>
          <a:xfrm>
            <a:off x="4540500" y="2538775"/>
            <a:ext cx="3697500" cy="22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Takeaways: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</a:rPr>
              <a:t>People tweet about support, health concerns, and lockdown equally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FFFFFF"/>
                </a:solidFill>
              </a:rPr>
              <a:t>The supportive tweets outweigh the negative tweets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7" name="Google Shape;397;p49"/>
          <p:cNvSpPr txBox="1">
            <a:spLocks noGrp="1"/>
          </p:cNvSpPr>
          <p:nvPr>
            <p:ph type="ctrTitle"/>
          </p:nvPr>
        </p:nvSpPr>
        <p:spPr>
          <a:xfrm>
            <a:off x="1242850" y="352250"/>
            <a:ext cx="68187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Topic Dominant on March 30</a:t>
            </a:r>
            <a:endParaRPr sz="2400"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50" y="973100"/>
            <a:ext cx="7590151" cy="14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50" y="2485900"/>
            <a:ext cx="3759999" cy="2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>
            <a:spLocks noGrp="1"/>
          </p:cNvSpPr>
          <p:nvPr>
            <p:ph type="subTitle" idx="1"/>
          </p:nvPr>
        </p:nvSpPr>
        <p:spPr>
          <a:xfrm flipH="1">
            <a:off x="552150" y="4190375"/>
            <a:ext cx="8042100" cy="6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Suggests: The public remains supportive of stay at home, but further aid is needed to sustain people and businesses during the pandemic.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721425" y="133275"/>
            <a:ext cx="8076900" cy="6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Frequency and Sentiment on March 30 Tweets</a:t>
            </a:r>
            <a:endParaRPr sz="2400"/>
          </a:p>
        </p:txBody>
      </p:sp>
      <p:pic>
        <p:nvPicPr>
          <p:cNvPr id="406" name="Google Shape;406;p50"/>
          <p:cNvPicPr preferRelativeResize="0"/>
          <p:nvPr/>
        </p:nvPicPr>
        <p:blipFill rotWithShape="1">
          <a:blip r:embed="rId4">
            <a:alphaModFix/>
          </a:blip>
          <a:srcRect r="11488"/>
          <a:stretch/>
        </p:blipFill>
        <p:spPr>
          <a:xfrm>
            <a:off x="552375" y="742175"/>
            <a:ext cx="3686200" cy="33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225" y="724500"/>
            <a:ext cx="3882026" cy="33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WHO Reports</a:t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170850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Essential services and maintaining health in countries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3133125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Topics and maintaining health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6228175" y="3519900"/>
            <a:ext cx="2737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Topic #2: Similar topics in maintaining health and services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295950" y="1786163"/>
            <a:ext cx="24870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5" y="1786100"/>
            <a:ext cx="2373925" cy="14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/>
          <p:nvPr/>
        </p:nvSpPr>
        <p:spPr>
          <a:xfrm>
            <a:off x="3133125" y="1786175"/>
            <a:ext cx="26454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1925" y="1803575"/>
            <a:ext cx="2645375" cy="1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1"/>
          <p:cNvSpPr/>
          <p:nvPr/>
        </p:nvSpPr>
        <p:spPr>
          <a:xfrm>
            <a:off x="6228175" y="1786175"/>
            <a:ext cx="2645400" cy="14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175" y="1786087"/>
            <a:ext cx="2645400" cy="149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>
            <a:spLocks noGrp="1"/>
          </p:cNvSpPr>
          <p:nvPr>
            <p:ph type="ctrTitle"/>
          </p:nvPr>
        </p:nvSpPr>
        <p:spPr>
          <a:xfrm>
            <a:off x="302150" y="203125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and Sentiment on WHO Reports</a:t>
            </a:r>
            <a:endParaRPr/>
          </a:p>
        </p:txBody>
      </p:sp>
      <p:sp>
        <p:nvSpPr>
          <p:cNvPr id="427" name="Google Shape;427;p52"/>
          <p:cNvSpPr txBox="1"/>
          <p:nvPr/>
        </p:nvSpPr>
        <p:spPr>
          <a:xfrm>
            <a:off x="5639250" y="1189825"/>
            <a:ext cx="3185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Word Included: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‘countries’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‘maintain’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‘health’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‘services’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Information suggest Covid-19 cases in different areas still continue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957700" y="876825"/>
            <a:ext cx="4200600" cy="383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00" y="876825"/>
            <a:ext cx="4149275" cy="38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>
            <a:spLocks noGrp="1"/>
          </p:cNvSpPr>
          <p:nvPr>
            <p:ph type="ctrTitle"/>
          </p:nvPr>
        </p:nvSpPr>
        <p:spPr>
          <a:xfrm>
            <a:off x="213750" y="86750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and Sentiment on WHO Reports</a:t>
            </a:r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309850" y="4313100"/>
            <a:ext cx="77775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The report has more positive than negative words. The word ‘help’ is shown both as a positive and negative word, so we look to sentiment analysis.</a:t>
            </a:r>
            <a:endParaRPr sz="15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309850" y="651900"/>
            <a:ext cx="4200600" cy="3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3"/>
          <p:cNvSpPr/>
          <p:nvPr/>
        </p:nvSpPr>
        <p:spPr>
          <a:xfrm>
            <a:off x="4729650" y="651900"/>
            <a:ext cx="4200600" cy="3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50" y="674100"/>
            <a:ext cx="4156635" cy="33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375" y="674100"/>
            <a:ext cx="4115150" cy="32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Takeaways</a:t>
            </a:r>
            <a:endParaRPr sz="6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>
            <a:spLocks noGrp="1"/>
          </p:cNvSpPr>
          <p:nvPr>
            <p:ph type="subTitle" idx="1"/>
          </p:nvPr>
        </p:nvSpPr>
        <p:spPr>
          <a:xfrm>
            <a:off x="6137734" y="13833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Extended Lockdown</a:t>
            </a:r>
            <a:endParaRPr/>
          </a:p>
        </p:txBody>
      </p:sp>
      <p:sp>
        <p:nvSpPr>
          <p:cNvPr id="450" name="Google Shape;450;p55"/>
          <p:cNvSpPr txBox="1">
            <a:spLocks noGrp="1"/>
          </p:cNvSpPr>
          <p:nvPr>
            <p:ph type="subTitle" idx="3"/>
          </p:nvPr>
        </p:nvSpPr>
        <p:spPr>
          <a:xfrm>
            <a:off x="720025" y="13833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Pre-Lockdown</a:t>
            </a:r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subTitle" idx="4"/>
          </p:nvPr>
        </p:nvSpPr>
        <p:spPr>
          <a:xfrm>
            <a:off x="6137725" y="1935950"/>
            <a:ext cx="2284800" cy="28494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WHO reports very few negative words, likely supporting continued lockdown.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Tweets suggest continued support of safety by staying at home, however there is an increasing outcry for additional aid.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subTitle" idx="5"/>
          </p:nvPr>
        </p:nvSpPr>
        <p:spPr>
          <a:xfrm>
            <a:off x="3428875" y="1935950"/>
            <a:ext cx="2284800" cy="28494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 reports include more positive than negative connotations on prevention.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is a similar proportion of positive connotation in tweets (thanking others, offering support, promoting safety) outweighing tweets on death and infection.</a:t>
            </a:r>
            <a:endParaRPr/>
          </a:p>
        </p:txBody>
      </p:sp>
      <p:sp>
        <p:nvSpPr>
          <p:cNvPr id="453" name="Google Shape;453;p55"/>
          <p:cNvSpPr txBox="1">
            <a:spLocks noGrp="1"/>
          </p:cNvSpPr>
          <p:nvPr>
            <p:ph type="subTitle" idx="6"/>
          </p:nvPr>
        </p:nvSpPr>
        <p:spPr>
          <a:xfrm>
            <a:off x="720025" y="1936050"/>
            <a:ext cx="2284800" cy="25827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 declared the virus an outbreak and an emergency by reporting the number of cases occurring around the world.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Tweets suggest growing awareness of COVID-19 and the rate at which is spreads.</a:t>
            </a:r>
            <a:endParaRPr/>
          </a:p>
        </p:txBody>
      </p:sp>
      <p:sp>
        <p:nvSpPr>
          <p:cNvPr id="454" name="Google Shape;454;p55"/>
          <p:cNvSpPr txBox="1">
            <a:spLocks noGrp="1"/>
          </p:cNvSpPr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Report Influence on Tweets</a:t>
            </a:r>
            <a:endParaRPr/>
          </a:p>
        </p:txBody>
      </p:sp>
      <p:sp>
        <p:nvSpPr>
          <p:cNvPr id="455" name="Google Shape;455;p55"/>
          <p:cNvSpPr txBox="1">
            <a:spLocks noGrp="1"/>
          </p:cNvSpPr>
          <p:nvPr>
            <p:ph type="subTitle" idx="2"/>
          </p:nvPr>
        </p:nvSpPr>
        <p:spPr>
          <a:xfrm>
            <a:off x="3428879" y="1383350"/>
            <a:ext cx="22848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 Lockdown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>
            <a:spLocks noGrp="1"/>
          </p:cNvSpPr>
          <p:nvPr>
            <p:ph type="subTitle" idx="1"/>
          </p:nvPr>
        </p:nvSpPr>
        <p:spPr>
          <a:xfrm>
            <a:off x="591600" y="1241201"/>
            <a:ext cx="2498400" cy="3393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 reports only varied slightly each day to the next in polarity and subjectivity.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average the polarity was 0.05 meaning the emotion within the report is generally neutral.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 average the subjectivity was 0.37 meaning the reports are slightly more objective.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Overall, the reports are simply facts on daily activity of COVID-19.</a:t>
            </a:r>
            <a:endParaRPr/>
          </a:p>
        </p:txBody>
      </p:sp>
      <p:grpSp>
        <p:nvGrpSpPr>
          <p:cNvPr id="461" name="Google Shape;461;p56"/>
          <p:cNvGrpSpPr/>
          <p:nvPr/>
        </p:nvGrpSpPr>
        <p:grpSpPr>
          <a:xfrm>
            <a:off x="3473496" y="967919"/>
            <a:ext cx="5525541" cy="4050974"/>
            <a:chOff x="720010" y="1419647"/>
            <a:chExt cx="4021500" cy="3062887"/>
          </a:xfrm>
        </p:grpSpPr>
        <p:sp>
          <p:nvSpPr>
            <p:cNvPr id="462" name="Google Shape;462;p56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66" name="Google Shape;466;p56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7" name="Google Shape;467;p56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WHO Sentiment Analysis Trend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6"/>
          <p:cNvSpPr/>
          <p:nvPr/>
        </p:nvSpPr>
        <p:spPr>
          <a:xfrm>
            <a:off x="3687425" y="1182350"/>
            <a:ext cx="5153400" cy="29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425" y="1241200"/>
            <a:ext cx="5153401" cy="289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>
            <a:spLocks noGrp="1"/>
          </p:cNvSpPr>
          <p:nvPr>
            <p:ph type="subTitle" idx="1"/>
          </p:nvPr>
        </p:nvSpPr>
        <p:spPr>
          <a:xfrm>
            <a:off x="451150" y="1177950"/>
            <a:ext cx="2235600" cy="35247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a random sample size of 5,000 tweets per day the level of emotion changes over the three selected days:</a:t>
            </a: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Extremely negative tweets were consistent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Gradual decrease in slightly negative tweets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Neutral tweets were lowest during the start of lockdown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Slightly positive tweets are highest at lockdown announcement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Extremely positive tweets are consistent</a:t>
            </a:r>
            <a:endParaRPr sz="1200"/>
          </a:p>
        </p:txBody>
      </p:sp>
      <p:sp>
        <p:nvSpPr>
          <p:cNvPr id="475" name="Google Shape;475;p57"/>
          <p:cNvSpPr/>
          <p:nvPr/>
        </p:nvSpPr>
        <p:spPr>
          <a:xfrm>
            <a:off x="386750" y="874425"/>
            <a:ext cx="2419880" cy="4168685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6" name="Google Shape;476;p57"/>
          <p:cNvSpPr txBox="1">
            <a:spLocks noGrp="1"/>
          </p:cNvSpPr>
          <p:nvPr>
            <p:ph type="ctrTitle" idx="2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Sentiment Analysis Trend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3229925" y="1177950"/>
            <a:ext cx="5649600" cy="340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" y="289644"/>
            <a:ext cx="888300" cy="8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 rotWithShape="1">
          <a:blip r:embed="rId5">
            <a:alphaModFix/>
          </a:blip>
          <a:srcRect b="8340"/>
          <a:stretch/>
        </p:blipFill>
        <p:spPr>
          <a:xfrm>
            <a:off x="3294325" y="1156000"/>
            <a:ext cx="5585199" cy="30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6044" flipH="1">
            <a:off x="2929823" y="4091976"/>
            <a:ext cx="643324" cy="64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7"/>
          <p:cNvSpPr txBox="1"/>
          <p:nvPr/>
        </p:nvSpPr>
        <p:spPr>
          <a:xfrm>
            <a:off x="3696375" y="4067875"/>
            <a:ext cx="5244600" cy="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naheim"/>
                <a:ea typeface="Anaheim"/>
                <a:cs typeface="Anaheim"/>
                <a:sym typeface="Anaheim"/>
              </a:rPr>
              <a:t>-1    -0.5       0        0.5       1		-1    -0.5       0        0.5       1		-1    -0.5       0        0.5       1</a:t>
            </a:r>
            <a:endParaRPr sz="800">
              <a:latin typeface="Anaheim"/>
              <a:ea typeface="Anaheim"/>
              <a:cs typeface="Anaheim"/>
              <a:sym typeface="Anaheim"/>
            </a:endParaRPr>
          </a:p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naheim"/>
                <a:ea typeface="Anaheim"/>
                <a:cs typeface="Anaheim"/>
                <a:sym typeface="Anaheim"/>
              </a:rPr>
              <a:t>Polarity</a:t>
            </a:r>
            <a:endParaRPr sz="8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00" y="1229963"/>
            <a:ext cx="3451375" cy="35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>
            <a:spLocks noGrp="1"/>
          </p:cNvSpPr>
          <p:nvPr>
            <p:ph type="body" idx="1"/>
          </p:nvPr>
        </p:nvSpPr>
        <p:spPr>
          <a:xfrm>
            <a:off x="3020975" y="1229888"/>
            <a:ext cx="4889400" cy="3510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8181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 FOR ANALYSIS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INVOLVED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QUESTIONS ANALYZED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 DRAWN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r>
              <a:rPr lang="en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>
            <a:spLocks noGrp="1"/>
          </p:cNvSpPr>
          <p:nvPr>
            <p:ph type="title"/>
          </p:nvPr>
        </p:nvSpPr>
        <p:spPr>
          <a:xfrm>
            <a:off x="236550" y="436838"/>
            <a:ext cx="3858300" cy="1013700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reports have little influence on tweets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ubTitle" idx="1"/>
          </p:nvPr>
        </p:nvSpPr>
        <p:spPr>
          <a:xfrm>
            <a:off x="1746125" y="1450550"/>
            <a:ext cx="3194100" cy="11301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emotional language used in tweets do not depend on the WHO’s reports. The WHO reports neutrality was stable each day, while the polarity of tweets varied.   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88" name="Google Shape;488;p58"/>
          <p:cNvGrpSpPr/>
          <p:nvPr/>
        </p:nvGrpSpPr>
        <p:grpSpPr>
          <a:xfrm flipH="1">
            <a:off x="5414840" y="1562573"/>
            <a:ext cx="545727" cy="1013802"/>
            <a:chOff x="1835466" y="929768"/>
            <a:chExt cx="2388300" cy="3284100"/>
          </a:xfrm>
        </p:grpSpPr>
        <p:sp>
          <p:nvSpPr>
            <p:cNvPr id="489" name="Google Shape;489;p58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8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58"/>
          <p:cNvGrpSpPr/>
          <p:nvPr/>
        </p:nvGrpSpPr>
        <p:grpSpPr>
          <a:xfrm flipH="1">
            <a:off x="5414840" y="3639336"/>
            <a:ext cx="545727" cy="1013802"/>
            <a:chOff x="1835466" y="929768"/>
            <a:chExt cx="2388300" cy="3284100"/>
          </a:xfrm>
        </p:grpSpPr>
        <p:sp>
          <p:nvSpPr>
            <p:cNvPr id="493" name="Google Shape;493;p58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4" name="Google Shape;494;p58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8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58"/>
          <p:cNvGrpSpPr/>
          <p:nvPr/>
        </p:nvGrpSpPr>
        <p:grpSpPr>
          <a:xfrm flipH="1">
            <a:off x="7278315" y="2450511"/>
            <a:ext cx="545727" cy="1013802"/>
            <a:chOff x="1835466" y="929768"/>
            <a:chExt cx="2388300" cy="3284100"/>
          </a:xfrm>
        </p:grpSpPr>
        <p:sp>
          <p:nvSpPr>
            <p:cNvPr id="497" name="Google Shape;497;p58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8" name="Google Shape;498;p58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0" name="Google Shape;50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6045" flipH="1">
            <a:off x="6215524" y="1804687"/>
            <a:ext cx="807863" cy="80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300" y="3334844"/>
            <a:ext cx="888300" cy="8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 txBox="1"/>
          <p:nvPr/>
        </p:nvSpPr>
        <p:spPr>
          <a:xfrm>
            <a:off x="611250" y="2659688"/>
            <a:ext cx="3483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rPr>
              <a:t>WHO reports and tweets have similar topics</a:t>
            </a:r>
            <a:endParaRPr sz="2400">
              <a:solidFill>
                <a:schemeClr val="accent2"/>
              </a:solidFill>
              <a:latin typeface="Saira SemiCondensed Medium"/>
              <a:ea typeface="Saira SemiCondensed Medium"/>
              <a:cs typeface="Saira SemiCondensed Medium"/>
              <a:sym typeface="Saira SemiCondensed Medium"/>
            </a:endParaRPr>
          </a:p>
        </p:txBody>
      </p:sp>
      <p:sp>
        <p:nvSpPr>
          <p:cNvPr id="503" name="Google Shape;503;p58"/>
          <p:cNvSpPr txBox="1"/>
          <p:nvPr/>
        </p:nvSpPr>
        <p:spPr>
          <a:xfrm>
            <a:off x="1746125" y="3543350"/>
            <a:ext cx="3194100" cy="13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Key topics between WHO and tweets were for support and maintaining health. We see cohesion on relaying messaging on the importance of health and support of governments and other countries.     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/>
          <p:nvPr/>
        </p:nvSpPr>
        <p:spPr>
          <a:xfrm>
            <a:off x="8050925" y="43901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975" cap="flat" cmpd="sng">
            <a:solidFill>
              <a:srgbClr val="E7CEBA"/>
            </a:solidFill>
            <a:prstDash val="solid"/>
            <a:miter lim="3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720050" y="980350"/>
            <a:ext cx="7703700" cy="35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Smith, Shane. “Coronavirus (covid19) Tweets.” Kaggle, Mar. 2020,</a:t>
            </a:r>
            <a:endParaRPr sz="16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uFill>
                  <a:noFill/>
                </a:uFill>
                <a:hlinkClick r:id="rId4"/>
              </a:rPr>
              <a:t>www.kaggle.com/smid80/coronavirus-covid19-tweets/data#2020-03-12%20Coronavirus%2</a:t>
            </a:r>
            <a:r>
              <a:rPr lang="en" sz="1600" b="1">
                <a:solidFill>
                  <a:srgbClr val="FFFFFF"/>
                </a:solidFill>
              </a:rPr>
              <a:t>Tweets.CSV. (accessed May 10, 2020)</a:t>
            </a:r>
            <a:endParaRPr sz="16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World Health Organization. “COVID-19 Situation Reports.” World Health Organization,</a:t>
            </a:r>
            <a:endParaRPr sz="16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World Health Organization, Mar. 2020,    </a:t>
            </a:r>
            <a:r>
              <a:rPr lang="en" sz="1600" b="1">
                <a:solidFill>
                  <a:srgbClr val="FFFFFF"/>
                </a:solidFill>
                <a:uFill>
                  <a:noFill/>
                </a:uFill>
                <a:hlinkClick r:id="rId5"/>
              </a:rPr>
              <a:t>www.who.int/emergencies/diseases/novel-coronavirus-2019/situation-reports</a:t>
            </a:r>
            <a:r>
              <a:rPr lang="en" sz="1600" b="1">
                <a:solidFill>
                  <a:srgbClr val="FFFFFF"/>
                </a:solidFill>
              </a:rPr>
              <a:t>. (accessed May 10, 2020)</a:t>
            </a:r>
            <a:endParaRPr sz="1600" b="1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b="1">
              <a:solidFill>
                <a:srgbClr val="FFFFFF"/>
              </a:solidFill>
            </a:endParaRPr>
          </a:p>
        </p:txBody>
      </p:sp>
      <p:sp>
        <p:nvSpPr>
          <p:cNvPr id="510" name="Google Shape;510;p59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/>
        </p:nvSpPr>
        <p:spPr>
          <a:xfrm>
            <a:off x="2946900" y="2136150"/>
            <a:ext cx="32502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16" name="Google Shape;516;p60"/>
          <p:cNvGrpSpPr/>
          <p:nvPr/>
        </p:nvGrpSpPr>
        <p:grpSpPr>
          <a:xfrm>
            <a:off x="8647258" y="4776909"/>
            <a:ext cx="496752" cy="366587"/>
            <a:chOff x="4201447" y="3817349"/>
            <a:chExt cx="346024" cy="345674"/>
          </a:xfrm>
        </p:grpSpPr>
        <p:sp>
          <p:nvSpPr>
            <p:cNvPr id="517" name="Google Shape;517;p6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18" name="Google Shape;518;p6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770550" y="918150"/>
            <a:ext cx="77037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did Twitter react to Covid-19?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the WHO reports influence how the public tweets about COVID-19? 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ctrTitle"/>
          </p:nvPr>
        </p:nvSpPr>
        <p:spPr>
          <a:xfrm>
            <a:off x="939300" y="351849"/>
            <a:ext cx="72654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50" y="2153975"/>
            <a:ext cx="2224675" cy="1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75" y="2170775"/>
            <a:ext cx="2494049" cy="17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225" y="2153984"/>
            <a:ext cx="2494049" cy="282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ctrTitle"/>
          </p:nvPr>
        </p:nvSpPr>
        <p:spPr>
          <a:xfrm>
            <a:off x="939300" y="150297"/>
            <a:ext cx="7265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source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00" y="1322625"/>
            <a:ext cx="5729549" cy="3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525" y="866300"/>
            <a:ext cx="2224675" cy="1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2525" y="2733425"/>
            <a:ext cx="2267250" cy="17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2452075" y="3380025"/>
            <a:ext cx="1847502" cy="1226016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Shelter-in-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place order</a:t>
            </a:r>
            <a:endParaRPr sz="1300"/>
          </a:p>
        </p:txBody>
      </p:sp>
      <p:sp>
        <p:nvSpPr>
          <p:cNvPr id="243" name="Google Shape;243;p33"/>
          <p:cNvSpPr/>
          <p:nvPr/>
        </p:nvSpPr>
        <p:spPr>
          <a:xfrm>
            <a:off x="4299575" y="1230250"/>
            <a:ext cx="2393172" cy="1066500"/>
          </a:xfrm>
          <a:prstGeom prst="irregularSeal2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700k confirmed cases</a:t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635800" y="709499"/>
            <a:ext cx="2345328" cy="1410858"/>
          </a:xfrm>
          <a:prstGeom prst="irregularSeal1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is declared as a pandemic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2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Used to find top topics surrounding COVID-19 at different periods of time 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4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Analyze how the public negatively or positively responds to actions to slow the spread of COVID-19</a:t>
            </a:r>
            <a:endParaRPr sz="160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5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 Frequency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6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Text Visualization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7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Used to find the top words to describe COVID-19 at different periods of time</a:t>
            </a:r>
            <a:endParaRPr sz="160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8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Used word clouds to display top phrases used during the pandemic</a:t>
            </a:r>
            <a:endParaRPr sz="1600"/>
          </a:p>
        </p:txBody>
      </p:sp>
      <p:sp>
        <p:nvSpPr>
          <p:cNvPr id="257" name="Google Shape;257;p34"/>
          <p:cNvSpPr txBox="1">
            <a:spLocks noGrp="1"/>
          </p:cNvSpPr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of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subTitle" idx="1"/>
          </p:nvPr>
        </p:nvSpPr>
        <p:spPr>
          <a:xfrm>
            <a:off x="1162425" y="2959275"/>
            <a:ext cx="6819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States declare States of Emergency.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March 9th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6256675" y="1687875"/>
            <a:ext cx="2737200" cy="168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3285650" y="1687875"/>
            <a:ext cx="2737200" cy="16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on March 9 Tweets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314650" y="1701750"/>
            <a:ext cx="2737200" cy="16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 txBox="1"/>
          <p:nvPr/>
        </p:nvSpPr>
        <p:spPr>
          <a:xfrm>
            <a:off x="309850" y="3519900"/>
            <a:ext cx="27372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#0: Weak concentration of other topics outside of the initial outbreak and growing number of cases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3267000" y="3519900"/>
            <a:ext cx="27372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#1: More topics around Donald Trump’s response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 the outbreak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6224150" y="3519900"/>
            <a:ext cx="27372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Topic #2: Tweets about the outbreak in China, growth in tweets about the outbreak related to the United States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25" y="1755350"/>
            <a:ext cx="2892625" cy="15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938" y="1773901"/>
            <a:ext cx="2892625" cy="1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3775" y="1755350"/>
            <a:ext cx="2892625" cy="1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ctrTitle"/>
          </p:nvPr>
        </p:nvSpPr>
        <p:spPr>
          <a:xfrm>
            <a:off x="277375" y="351850"/>
            <a:ext cx="8716500" cy="5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 on March 9 Tweets</a:t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5639250" y="1189825"/>
            <a:ext cx="3185100" cy="3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Word Included: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‘Coronavirusbreakout’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‘Italy’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‘Cases’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‘Countries’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Suggests: 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Rising public awareness of the virus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naheim"/>
              <a:buChar char="●"/>
            </a:pPr>
            <a:r>
              <a:rPr lang="en" sz="16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Increase spread into other countries</a:t>
            </a:r>
            <a:endParaRPr sz="16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957675" y="1066075"/>
            <a:ext cx="3900900" cy="352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100" y="1097538"/>
            <a:ext cx="36385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ID-19 by Slidesgo">
  <a:themeElements>
    <a:clrScheme name="Simple Light">
      <a:dk1>
        <a:srgbClr val="FFFFFF"/>
      </a:dk1>
      <a:lt1>
        <a:srgbClr val="110051"/>
      </a:lt1>
      <a:dk2>
        <a:srgbClr val="EE5600"/>
      </a:dk2>
      <a:lt2>
        <a:srgbClr val="FF7C00"/>
      </a:lt2>
      <a:accent1>
        <a:srgbClr val="FFA233"/>
      </a:accent1>
      <a:accent2>
        <a:srgbClr val="FFFFFF"/>
      </a:accent2>
      <a:accent3>
        <a:srgbClr val="110051"/>
      </a:accent3>
      <a:accent4>
        <a:srgbClr val="EE5600"/>
      </a:accent4>
      <a:accent5>
        <a:srgbClr val="FF7C00"/>
      </a:accent5>
      <a:accent6>
        <a:srgbClr val="FFA2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1235</Words>
  <Application>Microsoft Macintosh PowerPoint</Application>
  <PresentationFormat>On-screen Show (16:9)</PresentationFormat>
  <Paragraphs>166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Times New Roman</vt:lpstr>
      <vt:lpstr>Proxima Nova</vt:lpstr>
      <vt:lpstr>Bahiana</vt:lpstr>
      <vt:lpstr>Saira Semi Condensed</vt:lpstr>
      <vt:lpstr>Saira SemiCondensed SemiBold</vt:lpstr>
      <vt:lpstr>Roboto Slab Regular</vt:lpstr>
      <vt:lpstr>Arial</vt:lpstr>
      <vt:lpstr>Anaheim</vt:lpstr>
      <vt:lpstr>Fira Sans Extra Condensed Medium</vt:lpstr>
      <vt:lpstr>Saira SemiCondensed Medium</vt:lpstr>
      <vt:lpstr>Muli Regular</vt:lpstr>
      <vt:lpstr>COVID-19 by Slidesgo</vt:lpstr>
      <vt:lpstr>COVID-19   Twitter &amp; WHO</vt:lpstr>
      <vt:lpstr>Context</vt:lpstr>
      <vt:lpstr>AGENDA:              </vt:lpstr>
      <vt:lpstr>PURPOSE</vt:lpstr>
      <vt:lpstr>Data source</vt:lpstr>
      <vt:lpstr>Methods of Analysis</vt:lpstr>
      <vt:lpstr>March 9th</vt:lpstr>
      <vt:lpstr>Topic Modeling on March 9 Tweets</vt:lpstr>
      <vt:lpstr>Word Frequency on March 9 Tweets</vt:lpstr>
      <vt:lpstr>Topic Modeling on WHO Reports</vt:lpstr>
      <vt:lpstr>Word Frequency and Sentiment on WHO Reports</vt:lpstr>
      <vt:lpstr>Word Frequency and Sentiment on WHO Reports</vt:lpstr>
      <vt:lpstr>March 19th</vt:lpstr>
      <vt:lpstr>Topic Modeling on March 19 Tweets</vt:lpstr>
      <vt:lpstr>Word Frequency on March 19 Tweets</vt:lpstr>
      <vt:lpstr>Word Frequency and Sentiment on March 19 Tweets</vt:lpstr>
      <vt:lpstr>Topic Modeling on WHO Report</vt:lpstr>
      <vt:lpstr>Word Frequency on WHO Report</vt:lpstr>
      <vt:lpstr>March 30th</vt:lpstr>
      <vt:lpstr>Topic Modeling on March 30 Tweets</vt:lpstr>
      <vt:lpstr>Topic Dominant on March 30</vt:lpstr>
      <vt:lpstr>  Word Frequency and Sentiment on March 30 Tweets</vt:lpstr>
      <vt:lpstr>Topic Modeling on WHO Reports</vt:lpstr>
      <vt:lpstr>Word Frequency and Sentiment on WHO Reports</vt:lpstr>
      <vt:lpstr>Word Frequency and Sentiment on WHO Reports</vt:lpstr>
      <vt:lpstr>Takeaways</vt:lpstr>
      <vt:lpstr>WHO Report Influence on Tweets</vt:lpstr>
      <vt:lpstr>WHO Sentiment Analysis Trend </vt:lpstr>
      <vt:lpstr>Twitter Sentiment Analysis Trend</vt:lpstr>
      <vt:lpstr>WHO reports have little influence on tweets</vt:lpstr>
      <vt:lpstr>RESOURCES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 Twitter &amp; WHO</dc:title>
  <cp:lastModifiedBy>Nhi Bui</cp:lastModifiedBy>
  <cp:revision>1</cp:revision>
  <dcterms:modified xsi:type="dcterms:W3CDTF">2020-09-01T17:37:02Z</dcterms:modified>
</cp:coreProperties>
</file>